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League Spartan"/>
      <p:regular r:id="rId27"/>
      <p:bold r:id="rId28"/>
    </p:embeddedFont>
    <p:embeddedFont>
      <p:font typeface="Montserrat SemiBold"/>
      <p:regular r:id="rId29"/>
      <p:bold r:id="rId30"/>
      <p:italic r:id="rId31"/>
      <p:boldItalic r:id="rId32"/>
    </p:embeddedFont>
    <p:embeddedFont>
      <p:font typeface="Poppins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Lato Light"/>
      <p:regular r:id="rId41"/>
      <p:bold r:id="rId42"/>
      <p:italic r:id="rId43"/>
      <p:boldItalic r:id="rId44"/>
    </p:embeddedFont>
    <p:embeddedFont>
      <p:font typeface="Montserrat Medium"/>
      <p:regular r:id="rId45"/>
      <p:bold r:id="rId46"/>
      <p:italic r:id="rId47"/>
      <p:boldItalic r:id="rId48"/>
    </p:embeddedFont>
    <p:embeddedFont>
      <p:font typeface="Open Sans Medium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42" Type="http://schemas.openxmlformats.org/officeDocument/2006/relationships/font" Target="fonts/LatoLight-bold.fntdata"/><Relationship Id="rId41" Type="http://schemas.openxmlformats.org/officeDocument/2006/relationships/font" Target="fonts/LatoLight-regular.fntdata"/><Relationship Id="rId44" Type="http://schemas.openxmlformats.org/officeDocument/2006/relationships/font" Target="fonts/LatoLight-boldItalic.fntdata"/><Relationship Id="rId43" Type="http://schemas.openxmlformats.org/officeDocument/2006/relationships/font" Target="fonts/LatoLight-italic.fntdata"/><Relationship Id="rId46" Type="http://schemas.openxmlformats.org/officeDocument/2006/relationships/font" Target="fonts/MontserratMedium-bold.fntdata"/><Relationship Id="rId45" Type="http://schemas.openxmlformats.org/officeDocument/2006/relationships/font" Target="fonts/Montserrat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Medium-boldItalic.fntdata"/><Relationship Id="rId47" Type="http://schemas.openxmlformats.org/officeDocument/2006/relationships/font" Target="fonts/MontserratMedium-italic.fntdata"/><Relationship Id="rId49" Type="http://schemas.openxmlformats.org/officeDocument/2006/relationships/font" Target="fonts/OpenSa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33" Type="http://schemas.openxmlformats.org/officeDocument/2006/relationships/font" Target="fonts/Poppins-regular.fntdata"/><Relationship Id="rId32" Type="http://schemas.openxmlformats.org/officeDocument/2006/relationships/font" Target="fonts/MontserratSemiBold-boldItalic.fntdata"/><Relationship Id="rId35" Type="http://schemas.openxmlformats.org/officeDocument/2006/relationships/font" Target="fonts/Poppins-italic.fntdata"/><Relationship Id="rId34" Type="http://schemas.openxmlformats.org/officeDocument/2006/relationships/font" Target="fonts/Poppins-bold.fntdata"/><Relationship Id="rId37" Type="http://schemas.openxmlformats.org/officeDocument/2006/relationships/font" Target="fonts/Montserrat-regular.fntdata"/><Relationship Id="rId36" Type="http://schemas.openxmlformats.org/officeDocument/2006/relationships/font" Target="fonts/Poppins-boldItalic.fntdata"/><Relationship Id="rId39" Type="http://schemas.openxmlformats.org/officeDocument/2006/relationships/font" Target="fonts/Montserrat-italic.fntdata"/><Relationship Id="rId38" Type="http://schemas.openxmlformats.org/officeDocument/2006/relationships/font" Target="fonts/Montserrat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eagueSpartan-bold.fntdata"/><Relationship Id="rId27" Type="http://schemas.openxmlformats.org/officeDocument/2006/relationships/font" Target="fonts/LeagueSpartan-regular.fntdata"/><Relationship Id="rId29" Type="http://schemas.openxmlformats.org/officeDocument/2006/relationships/font" Target="fonts/MontserratSemiBold-regular.fntdata"/><Relationship Id="rId51" Type="http://schemas.openxmlformats.org/officeDocument/2006/relationships/font" Target="fonts/OpenSansMedium-italic.fntdata"/><Relationship Id="rId50" Type="http://schemas.openxmlformats.org/officeDocument/2006/relationships/font" Target="fonts/OpenSansMedium-bold.fntdata"/><Relationship Id="rId52" Type="http://schemas.openxmlformats.org/officeDocument/2006/relationships/font" Target="fonts/OpenSansMedium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cfb3d9d5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4cfb3d9d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Entered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•	Risk of Assumption Bias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Validate assumptions with actual customer data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Differentiate between personal preferences and broader customer needs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•	Risk of Homogeneity Bias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Actively seeking diverse perspective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Encourage the team to think from the perspective of various customer segments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•	Risk of System Escalation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Robust capacity planning to accommodate current and future demands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Implementation of scalable architecture and infrastructure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Regular feedback collection and analysis from customers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	Continuous validation of assumptions with actual customer data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f5ab3038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f5ab3038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8da570b4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8da570b4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58da570b4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58da570b4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4e99eb49e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4e99eb49e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4cfb3d9d5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4cfb3d9d5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9592b9f7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59592b9f7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e99eb49e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e99eb49e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51065b4ce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51065b4ce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4d44fba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e4d44fba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4d44fba0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4d44fba0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cfb3d9d5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4cfb3d9d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4cfb3d9d5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4cfb3d9d5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cfb3d9d5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cfb3d9d5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cfb3d9d5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cfb3d9d5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cfb3d9d5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cfb3d9d5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e99eb49e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4e99eb49e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0d8f3830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0d8f3830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4e99eb49e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4e99eb49e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4d44fba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e4d44fba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4d44fba0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e4d44fba0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sz="2000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sz="2000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3"/>
          <p:cNvSpPr/>
          <p:nvPr>
            <p:ph idx="3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58" name="Google Shape;58;p13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flipH="1">
            <a:off x="0" y="-348137"/>
            <a:ext cx="1836600" cy="359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rot="10800000">
            <a:off x="0" y="1892238"/>
            <a:ext cx="1836600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 rot="-695">
            <a:off x="8410293" y="4393362"/>
            <a:ext cx="1484700" cy="1476900"/>
          </a:xfrm>
          <a:prstGeom prst="pie">
            <a:avLst>
              <a:gd fmla="val 10804369" name="adj1"/>
              <a:gd fmla="val 16200000" name="adj2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C2C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flipH="1">
            <a:off x="0" y="-348137"/>
            <a:ext cx="1836600" cy="359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 b="0" l="0" r="49205" t="0"/>
          <a:stretch/>
        </p:blipFill>
        <p:spPr>
          <a:xfrm rot="10800000">
            <a:off x="0" y="1892238"/>
            <a:ext cx="1836600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4"/>
          <p:cNvSpPr/>
          <p:nvPr>
            <p:ph idx="2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6" name="Google Shape;66;p14"/>
          <p:cNvSpPr/>
          <p:nvPr/>
        </p:nvSpPr>
        <p:spPr>
          <a:xfrm rot="-695">
            <a:off x="8410293" y="4393362"/>
            <a:ext cx="1484700" cy="1476900"/>
          </a:xfrm>
          <a:prstGeom prst="pie">
            <a:avLst>
              <a:gd fmla="val 10804369" name="adj1"/>
              <a:gd fmla="val 16200000" name="adj2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C2C"/>
              </a:solidFill>
            </a:endParaRPr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8" name="Google Shape;68;p14"/>
          <p:cNvSpPr/>
          <p:nvPr/>
        </p:nvSpPr>
        <p:spPr>
          <a:xfrm>
            <a:off x="4800600" y="632300"/>
            <a:ext cx="775500" cy="131400"/>
          </a:xfrm>
          <a:prstGeom prst="roundRect">
            <a:avLst>
              <a:gd fmla="val 50000" name="adj"/>
            </a:avLst>
          </a:prstGeom>
          <a:solidFill>
            <a:srgbClr val="F4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4722075" y="1959150"/>
            <a:ext cx="3589800" cy="27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24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b="1" sz="5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b="1" sz="5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b="1" sz="5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b="1" sz="5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80" name="Google Shape;80;p1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Relationship Id="rId4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Relationship Id="rId4" Type="http://schemas.openxmlformats.org/officeDocument/2006/relationships/image" Target="../media/image26.png"/><Relationship Id="rId5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0.png"/><Relationship Id="rId8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jp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5.pn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Relationship Id="rId4" Type="http://schemas.openxmlformats.org/officeDocument/2006/relationships/hyperlink" Target="https://haiboyu2628.wixsite.com/meet-fresh" TargetMode="External"/><Relationship Id="rId9" Type="http://schemas.openxmlformats.org/officeDocument/2006/relationships/image" Target="../media/image27.png"/><Relationship Id="rId5" Type="http://schemas.openxmlformats.org/officeDocument/2006/relationships/hyperlink" Target="https://haiboyu2628.wixsite.com/meet-fresh" TargetMode="External"/><Relationship Id="rId6" Type="http://schemas.openxmlformats.org/officeDocument/2006/relationships/image" Target="../media/image21.png"/><Relationship Id="rId7" Type="http://schemas.openxmlformats.org/officeDocument/2006/relationships/image" Target="../media/image28.png"/><Relationship Id="rId8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 amt="78000"/>
          </a:blip>
          <a:srcRect b="0" l="36701" r="4958" t="0"/>
          <a:stretch/>
        </p:blipFill>
        <p:spPr>
          <a:xfrm>
            <a:off x="0" y="0"/>
            <a:ext cx="45012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4610600" y="2160725"/>
            <a:ext cx="4381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Two-Layered Recommendation</a:t>
            </a: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: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An Ingredient-Based Personalization System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610600" y="4144950"/>
            <a:ext cx="4381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Verdana"/>
                <a:ea typeface="Verdana"/>
                <a:cs typeface="Verdana"/>
                <a:sym typeface="Verdana"/>
              </a:rPr>
              <a:t>July</a:t>
            </a:r>
            <a:r>
              <a:rPr lang="en" sz="1500">
                <a:latin typeface="Verdana"/>
                <a:ea typeface="Verdana"/>
                <a:cs typeface="Verdana"/>
                <a:sym typeface="Verdana"/>
              </a:rPr>
              <a:t>, 2023</a:t>
            </a:r>
            <a:endParaRPr sz="15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/>
          <p:nvPr/>
        </p:nvSpPr>
        <p:spPr>
          <a:xfrm>
            <a:off x="244050" y="244050"/>
            <a:ext cx="8655900" cy="4692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867869" y="668725"/>
            <a:ext cx="1812600" cy="1822200"/>
          </a:xfrm>
          <a:prstGeom prst="ellipse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Store Sales Data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9" name="Google Shape;199;p25"/>
          <p:cNvSpPr/>
          <p:nvPr/>
        </p:nvSpPr>
        <p:spPr>
          <a:xfrm>
            <a:off x="3632157" y="668725"/>
            <a:ext cx="1812600" cy="1822200"/>
          </a:xfrm>
          <a:prstGeom prst="ellipse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Ingredient, Product Attribute Data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6396444" y="668725"/>
            <a:ext cx="1812600" cy="1822200"/>
          </a:xfrm>
          <a:prstGeom prst="ellipse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Customer Ratings Data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01" name="Google Shape;201;p25"/>
          <p:cNvGrpSpPr/>
          <p:nvPr/>
        </p:nvGrpSpPr>
        <p:grpSpPr>
          <a:xfrm>
            <a:off x="1176106" y="3286544"/>
            <a:ext cx="1193588" cy="1490675"/>
            <a:chOff x="1176106" y="3178775"/>
            <a:chExt cx="1193588" cy="1490675"/>
          </a:xfrm>
        </p:grpSpPr>
        <p:pic>
          <p:nvPicPr>
            <p:cNvPr id="202" name="Google Shape;202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462341" y="3178775"/>
              <a:ext cx="621118" cy="622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5"/>
            <p:cNvSpPr txBox="1"/>
            <p:nvPr/>
          </p:nvSpPr>
          <p:spPr>
            <a:xfrm>
              <a:off x="1176106" y="3838150"/>
              <a:ext cx="1193588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Verdana"/>
                  <a:ea typeface="Verdana"/>
                  <a:cs typeface="Verdana"/>
                  <a:sym typeface="Verdana"/>
                </a:rPr>
                <a:t>Meet Fresh Business Partner</a:t>
              </a:r>
              <a:endParaRPr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04" name="Google Shape;204;p25"/>
          <p:cNvGrpSpPr/>
          <p:nvPr/>
        </p:nvGrpSpPr>
        <p:grpSpPr>
          <a:xfrm>
            <a:off x="3975156" y="3268069"/>
            <a:ext cx="1193700" cy="1509150"/>
            <a:chOff x="3975156" y="3160300"/>
            <a:chExt cx="1193700" cy="1509150"/>
          </a:xfrm>
        </p:grpSpPr>
        <p:pic>
          <p:nvPicPr>
            <p:cNvPr id="205" name="Google Shape;205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43000" y="3160300"/>
              <a:ext cx="658002" cy="659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6" name="Google Shape;206;p25"/>
            <p:cNvSpPr txBox="1"/>
            <p:nvPr/>
          </p:nvSpPr>
          <p:spPr>
            <a:xfrm>
              <a:off x="3975156" y="3838150"/>
              <a:ext cx="11937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Verdana"/>
                  <a:ea typeface="Verdana"/>
                  <a:cs typeface="Verdana"/>
                  <a:sym typeface="Verdana"/>
                </a:rPr>
                <a:t>Meet Fresh USA Site Catalog</a:t>
              </a:r>
              <a:endParaRPr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07" name="Google Shape;207;p25"/>
          <p:cNvGrpSpPr/>
          <p:nvPr/>
        </p:nvGrpSpPr>
        <p:grpSpPr>
          <a:xfrm>
            <a:off x="6705899" y="3268756"/>
            <a:ext cx="1371300" cy="1292763"/>
            <a:chOff x="6705899" y="3160988"/>
            <a:chExt cx="1371300" cy="1292763"/>
          </a:xfrm>
        </p:grpSpPr>
        <p:pic>
          <p:nvPicPr>
            <p:cNvPr id="208" name="Google Shape;208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973750" y="3160988"/>
              <a:ext cx="658000" cy="6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25"/>
            <p:cNvSpPr txBox="1"/>
            <p:nvPr/>
          </p:nvSpPr>
          <p:spPr>
            <a:xfrm>
              <a:off x="6705899" y="3838150"/>
              <a:ext cx="1371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Verdana"/>
                  <a:ea typeface="Verdana"/>
                  <a:cs typeface="Verdana"/>
                  <a:sym typeface="Verdana"/>
                </a:rPr>
                <a:t>Customized Mock Data</a:t>
              </a:r>
              <a:endParaRPr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pic>
        <p:nvPicPr>
          <p:cNvPr id="210" name="Google Shape;210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69850" y="2584413"/>
            <a:ext cx="608650" cy="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67675" y="2584413"/>
            <a:ext cx="608650" cy="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98425" y="2584413"/>
            <a:ext cx="608650" cy="6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605552" cy="484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75" y="234357"/>
            <a:ext cx="9144003" cy="4380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/>
          <p:nvPr/>
        </p:nvSpPr>
        <p:spPr>
          <a:xfrm>
            <a:off x="244050" y="244050"/>
            <a:ext cx="8655900" cy="4692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523575" y="663225"/>
            <a:ext cx="7896600" cy="11973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7"/>
          <p:cNvSpPr txBox="1"/>
          <p:nvPr/>
        </p:nvSpPr>
        <p:spPr>
          <a:xfrm>
            <a:off x="748800" y="800725"/>
            <a:ext cx="20967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Store Sales Data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</a:rPr>
              <a:t>ft_store_sales_plano_2022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3129725" y="800725"/>
            <a:ext cx="50844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Business case analysis and forecasting</a:t>
            </a:r>
            <a:endParaRPr sz="1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Aggregated ingredient sales quantity for ratings data simulation</a:t>
            </a:r>
            <a:endParaRPr sz="1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p27"/>
          <p:cNvSpPr/>
          <p:nvPr/>
        </p:nvSpPr>
        <p:spPr>
          <a:xfrm>
            <a:off x="523575" y="1973100"/>
            <a:ext cx="7896600" cy="11973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748800" y="2110600"/>
            <a:ext cx="20967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Product Attribute Data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</a:rPr>
              <a:t>dim_ingredient</a:t>
            </a:r>
            <a:endParaRPr i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</a:rPr>
              <a:t>dim_product</a:t>
            </a:r>
            <a:endParaRPr i="1" sz="1200">
              <a:solidFill>
                <a:schemeClr val="dk1"/>
              </a:solidFill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3129725" y="2110600"/>
            <a:ext cx="50844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Product and ingredient features for content-based recommendation algorithms</a:t>
            </a:r>
            <a:endParaRPr sz="1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27"/>
          <p:cNvSpPr/>
          <p:nvPr/>
        </p:nvSpPr>
        <p:spPr>
          <a:xfrm>
            <a:off x="523575" y="3282975"/>
            <a:ext cx="7896600" cy="11973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7"/>
          <p:cNvSpPr txBox="1"/>
          <p:nvPr/>
        </p:nvSpPr>
        <p:spPr>
          <a:xfrm>
            <a:off x="748800" y="3420475"/>
            <a:ext cx="20967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Customer Ratings Data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</a:rPr>
              <a:t>ft_customer_ingredient_ratings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3129725" y="3420475"/>
            <a:ext cx="5084400" cy="93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Recommendation algorithms’ main input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8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/>
          <p:nvPr/>
        </p:nvSpPr>
        <p:spPr>
          <a:xfrm>
            <a:off x="5580500" y="2340850"/>
            <a:ext cx="292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Technical Design Demo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9"/>
          <p:cNvSpPr/>
          <p:nvPr/>
        </p:nvSpPr>
        <p:spPr>
          <a:xfrm>
            <a:off x="244050" y="224475"/>
            <a:ext cx="8655900" cy="46734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564750" y="355100"/>
            <a:ext cx="8014500" cy="6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Layer 1: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Ingredient-Level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Introduce ingredients that customers might be interested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00" y="1080449"/>
            <a:ext cx="7798600" cy="369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/>
          <p:nvPr/>
        </p:nvSpPr>
        <p:spPr>
          <a:xfrm>
            <a:off x="244050" y="224475"/>
            <a:ext cx="8655900" cy="46734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344925" y="507250"/>
            <a:ext cx="8451600" cy="4189800"/>
          </a:xfrm>
          <a:prstGeom prst="rect">
            <a:avLst/>
          </a:prstGeom>
          <a:solidFill>
            <a:srgbClr val="EDE0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0"/>
          <p:cNvSpPr txBox="1"/>
          <p:nvPr/>
        </p:nvSpPr>
        <p:spPr>
          <a:xfrm>
            <a:off x="564750" y="355100"/>
            <a:ext cx="8014500" cy="6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Layer 2: Product-Level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Provide product-level recommendations based on ingredients preferences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188" y="1086525"/>
            <a:ext cx="6783625" cy="37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1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/>
        </p:nvSpPr>
        <p:spPr>
          <a:xfrm>
            <a:off x="5737250" y="2340850"/>
            <a:ext cx="295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User Feedback Insights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2"/>
          <p:cNvSpPr/>
          <p:nvPr/>
        </p:nvSpPr>
        <p:spPr>
          <a:xfrm>
            <a:off x="244050" y="244050"/>
            <a:ext cx="8655900" cy="46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2"/>
          <p:cNvSpPr/>
          <p:nvPr/>
        </p:nvSpPr>
        <p:spPr>
          <a:xfrm>
            <a:off x="833625" y="596750"/>
            <a:ext cx="1920300" cy="1920300"/>
          </a:xfrm>
          <a:prstGeom prst="ellipse">
            <a:avLst/>
          </a:prstGeom>
          <a:solidFill>
            <a:srgbClr val="E9F5DB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Great </a:t>
            </a: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experience! Convenient and usable.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3568750" y="596750"/>
            <a:ext cx="1920300" cy="1920300"/>
          </a:xfrm>
          <a:prstGeom prst="ellipse">
            <a:avLst/>
          </a:prstGeom>
          <a:solidFill>
            <a:srgbClr val="E9F5DB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I love the rating experience in Discover Ingredients!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6303875" y="596750"/>
            <a:ext cx="1920300" cy="1920300"/>
          </a:xfrm>
          <a:prstGeom prst="ellipse">
            <a:avLst/>
          </a:prstGeom>
          <a:solidFill>
            <a:srgbClr val="E9F5DB"/>
          </a:solidFill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Effectively guide me to find what I would enjoy.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2" name="Google Shape;272;p32"/>
          <p:cNvSpPr/>
          <p:nvPr/>
        </p:nvSpPr>
        <p:spPr>
          <a:xfrm>
            <a:off x="2093300" y="2747800"/>
            <a:ext cx="1920300" cy="1920300"/>
          </a:xfrm>
          <a:prstGeom prst="ellipse">
            <a:avLst/>
          </a:prstGeom>
          <a:solidFill>
            <a:srgbClr val="FAEDCD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Would be good to include instructions for providing ratings.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3" name="Google Shape;273;p32"/>
          <p:cNvSpPr/>
          <p:nvPr/>
        </p:nvSpPr>
        <p:spPr>
          <a:xfrm>
            <a:off x="4890925" y="2747800"/>
            <a:ext cx="1920300" cy="1920300"/>
          </a:xfrm>
          <a:prstGeom prst="ellipse">
            <a:avLst/>
          </a:prstGeom>
          <a:solidFill>
            <a:srgbClr val="FAEDCD"/>
          </a:solidFill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Verdana"/>
                <a:ea typeface="Verdana"/>
                <a:cs typeface="Verdana"/>
                <a:sym typeface="Verdana"/>
              </a:rPr>
              <a:t>Provide more detailed images overall.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3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3"/>
          <p:cNvSpPr txBox="1"/>
          <p:nvPr/>
        </p:nvSpPr>
        <p:spPr>
          <a:xfrm>
            <a:off x="5737250" y="2340850"/>
            <a:ext cx="295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Future Iterations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4"/>
          <p:cNvSpPr/>
          <p:nvPr/>
        </p:nvSpPr>
        <p:spPr>
          <a:xfrm>
            <a:off x="244050" y="244050"/>
            <a:ext cx="8655900" cy="46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4"/>
          <p:cNvSpPr txBox="1"/>
          <p:nvPr/>
        </p:nvSpPr>
        <p:spPr>
          <a:xfrm>
            <a:off x="1268050" y="985375"/>
            <a:ext cx="69987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UI Components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add a “Need Assistance” button on the upper left corner.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put more introductions about Meet Fresh, or promos in Our Shops page.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add Ads and Quotes from Social Media to the Signature Series page.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enlarge the picture size in the Recommendations for You page.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refine the layout of the components.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New Features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to handle returning customers using discover ingredients feature after first time.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87" name="Google Shape;28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25" y="1063750"/>
            <a:ext cx="432025" cy="43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025" y="3305050"/>
            <a:ext cx="432025" cy="43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0" y="0"/>
            <a:ext cx="356259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7"/>
          <p:cNvGrpSpPr/>
          <p:nvPr/>
        </p:nvGrpSpPr>
        <p:grpSpPr>
          <a:xfrm>
            <a:off x="3696817" y="1614750"/>
            <a:ext cx="2527275" cy="830100"/>
            <a:chOff x="4109800" y="1722000"/>
            <a:chExt cx="2527275" cy="830100"/>
          </a:xfrm>
        </p:grpSpPr>
        <p:sp>
          <p:nvSpPr>
            <p:cNvPr id="97" name="Google Shape;97;p17"/>
            <p:cNvSpPr txBox="1"/>
            <p:nvPr/>
          </p:nvSpPr>
          <p:spPr>
            <a:xfrm>
              <a:off x="4685275" y="177270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Jill Tan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Business Expert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98" name="Google Shape;98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09800" y="1722000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99" name="Google Shape;99;p17"/>
          <p:cNvGrpSpPr/>
          <p:nvPr/>
        </p:nvGrpSpPr>
        <p:grpSpPr>
          <a:xfrm>
            <a:off x="3696817" y="450325"/>
            <a:ext cx="2527288" cy="830100"/>
            <a:chOff x="4109788" y="380175"/>
            <a:chExt cx="2527288" cy="830100"/>
          </a:xfrm>
        </p:grpSpPr>
        <p:sp>
          <p:nvSpPr>
            <p:cNvPr id="100" name="Google Shape;100;p17"/>
            <p:cNvSpPr txBox="1"/>
            <p:nvPr/>
          </p:nvSpPr>
          <p:spPr>
            <a:xfrm>
              <a:off x="4685275" y="430875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Haibo Yu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Product Manager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01" name="Google Shape;101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109788" y="380175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02" name="Google Shape;102;p17"/>
          <p:cNvGrpSpPr/>
          <p:nvPr/>
        </p:nvGrpSpPr>
        <p:grpSpPr>
          <a:xfrm>
            <a:off x="3696817" y="2779175"/>
            <a:ext cx="2591489" cy="830100"/>
            <a:chOff x="3789899" y="2614850"/>
            <a:chExt cx="2591489" cy="830100"/>
          </a:xfrm>
        </p:grpSpPr>
        <p:sp>
          <p:nvSpPr>
            <p:cNvPr id="103" name="Google Shape;103;p17"/>
            <p:cNvSpPr txBox="1"/>
            <p:nvPr/>
          </p:nvSpPr>
          <p:spPr>
            <a:xfrm>
              <a:off x="4429588" y="266555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Eric Xue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MLE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04" name="Google Shape;104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89899" y="2614850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05" name="Google Shape;105;p17"/>
          <p:cNvGrpSpPr/>
          <p:nvPr/>
        </p:nvGrpSpPr>
        <p:grpSpPr>
          <a:xfrm>
            <a:off x="6396654" y="424975"/>
            <a:ext cx="2550538" cy="830100"/>
            <a:chOff x="6593450" y="1238875"/>
            <a:chExt cx="2550538" cy="830100"/>
          </a:xfrm>
        </p:grpSpPr>
        <p:sp>
          <p:nvSpPr>
            <p:cNvPr id="106" name="Google Shape;106;p17"/>
            <p:cNvSpPr txBox="1"/>
            <p:nvPr/>
          </p:nvSpPr>
          <p:spPr>
            <a:xfrm>
              <a:off x="7192188" y="1289575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Zikun Shangguan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Data Scientist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07" name="Google Shape;107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593450" y="1238875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17"/>
          <p:cNvGrpSpPr/>
          <p:nvPr/>
        </p:nvGrpSpPr>
        <p:grpSpPr>
          <a:xfrm>
            <a:off x="6396654" y="1597900"/>
            <a:ext cx="2550538" cy="830100"/>
            <a:chOff x="6475900" y="1369300"/>
            <a:chExt cx="2550538" cy="830100"/>
          </a:xfrm>
        </p:grpSpPr>
        <p:sp>
          <p:nvSpPr>
            <p:cNvPr id="109" name="Google Shape;109;p17"/>
            <p:cNvSpPr txBox="1"/>
            <p:nvPr/>
          </p:nvSpPr>
          <p:spPr>
            <a:xfrm>
              <a:off x="7074638" y="142000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Runze Wang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MLE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10" name="Google Shape;110;p1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475900" y="1369300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11" name="Google Shape;111;p17"/>
          <p:cNvGrpSpPr/>
          <p:nvPr/>
        </p:nvGrpSpPr>
        <p:grpSpPr>
          <a:xfrm>
            <a:off x="3696817" y="3943600"/>
            <a:ext cx="2550538" cy="830100"/>
            <a:chOff x="6475900" y="2516875"/>
            <a:chExt cx="2550538" cy="830100"/>
          </a:xfrm>
        </p:grpSpPr>
        <p:sp>
          <p:nvSpPr>
            <p:cNvPr id="112" name="Google Shape;112;p17"/>
            <p:cNvSpPr txBox="1"/>
            <p:nvPr/>
          </p:nvSpPr>
          <p:spPr>
            <a:xfrm>
              <a:off x="7074638" y="256415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Yanzi Wu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Product Designer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13" name="Google Shape;113;p1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475900" y="2516875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7"/>
          <p:cNvGrpSpPr/>
          <p:nvPr/>
        </p:nvGrpSpPr>
        <p:grpSpPr>
          <a:xfrm>
            <a:off x="6396654" y="3943750"/>
            <a:ext cx="2550538" cy="829800"/>
            <a:chOff x="6475900" y="3715150"/>
            <a:chExt cx="2550538" cy="829800"/>
          </a:xfrm>
        </p:grpSpPr>
        <p:sp>
          <p:nvSpPr>
            <p:cNvPr id="115" name="Google Shape;115;p17"/>
            <p:cNvSpPr txBox="1"/>
            <p:nvPr/>
          </p:nvSpPr>
          <p:spPr>
            <a:xfrm>
              <a:off x="7074638" y="376555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Jenny </a:t>
              </a: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Wong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Data Scientist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16" name="Google Shape;116;p1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475900" y="3715150"/>
              <a:ext cx="830100" cy="8298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17" name="Google Shape;117;p17"/>
          <p:cNvGrpSpPr/>
          <p:nvPr/>
        </p:nvGrpSpPr>
        <p:grpSpPr>
          <a:xfrm>
            <a:off x="6396654" y="2770825"/>
            <a:ext cx="2591476" cy="830100"/>
            <a:chOff x="3757787" y="3715000"/>
            <a:chExt cx="2591476" cy="830100"/>
          </a:xfrm>
        </p:grpSpPr>
        <p:sp>
          <p:nvSpPr>
            <p:cNvPr id="118" name="Google Shape;118;p17"/>
            <p:cNvSpPr txBox="1"/>
            <p:nvPr/>
          </p:nvSpPr>
          <p:spPr>
            <a:xfrm>
              <a:off x="4397463" y="3765700"/>
              <a:ext cx="1951800" cy="728700"/>
            </a:xfrm>
            <a:prstGeom prst="rect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Di Zhang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Verdana"/>
                  <a:ea typeface="Verdana"/>
                  <a:cs typeface="Verdana"/>
                  <a:sym typeface="Verdana"/>
                </a:rPr>
                <a:t>     Technical Writer</a:t>
              </a:r>
              <a:endParaRPr sz="12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19" name="Google Shape;119;p17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757787" y="3715000"/>
              <a:ext cx="830100" cy="830100"/>
            </a:xfrm>
            <a:prstGeom prst="ellipse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5"/>
          <p:cNvPicPr preferRelativeResize="0"/>
          <p:nvPr/>
        </p:nvPicPr>
        <p:blipFill rotWithShape="1">
          <a:blip r:embed="rId3">
            <a:alphaModFix amt="78000"/>
          </a:blip>
          <a:srcRect b="0" l="36701" r="4958" t="0"/>
          <a:stretch/>
        </p:blipFill>
        <p:spPr>
          <a:xfrm>
            <a:off x="0" y="0"/>
            <a:ext cx="45012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5"/>
          <p:cNvSpPr txBox="1"/>
          <p:nvPr/>
        </p:nvSpPr>
        <p:spPr>
          <a:xfrm>
            <a:off x="5804250" y="2227600"/>
            <a:ext cx="302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Questions?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6"/>
          <p:cNvSpPr txBox="1"/>
          <p:nvPr/>
        </p:nvSpPr>
        <p:spPr>
          <a:xfrm>
            <a:off x="3613400" y="2044925"/>
            <a:ext cx="3010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THANK YOU!</a:t>
            </a: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244050" y="234275"/>
            <a:ext cx="8655900" cy="46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18"/>
          <p:cNvGrpSpPr/>
          <p:nvPr/>
        </p:nvGrpSpPr>
        <p:grpSpPr>
          <a:xfrm>
            <a:off x="619675" y="1655973"/>
            <a:ext cx="7859375" cy="615602"/>
            <a:chOff x="619675" y="589173"/>
            <a:chExt cx="7859375" cy="615602"/>
          </a:xfrm>
        </p:grpSpPr>
        <p:grpSp>
          <p:nvGrpSpPr>
            <p:cNvPr id="127" name="Google Shape;127;p18"/>
            <p:cNvGrpSpPr/>
            <p:nvPr/>
          </p:nvGrpSpPr>
          <p:grpSpPr>
            <a:xfrm>
              <a:off x="619675" y="589173"/>
              <a:ext cx="1559675" cy="461702"/>
              <a:chOff x="619675" y="589173"/>
              <a:chExt cx="1559675" cy="461702"/>
            </a:xfrm>
          </p:grpSpPr>
          <p:sp>
            <p:nvSpPr>
              <p:cNvPr id="128" name="Google Shape;128;p18"/>
              <p:cNvSpPr txBox="1"/>
              <p:nvPr/>
            </p:nvSpPr>
            <p:spPr>
              <a:xfrm>
                <a:off x="1081350" y="589175"/>
                <a:ext cx="10980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Montserrat SemiBold"/>
                    <a:ea typeface="Montserrat SemiBold"/>
                    <a:cs typeface="Montserrat SemiBold"/>
                    <a:sym typeface="Montserrat SemiBold"/>
                  </a:rPr>
                  <a:t>Mission</a:t>
                </a:r>
                <a:endParaRPr sz="18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pic>
            <p:nvPicPr>
              <p:cNvPr id="129" name="Google Shape;129;p18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19675" y="589173"/>
                <a:ext cx="461669" cy="461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0" name="Google Shape;130;p18"/>
            <p:cNvSpPr txBox="1"/>
            <p:nvPr/>
          </p:nvSpPr>
          <p:spPr>
            <a:xfrm>
              <a:off x="2179350" y="589175"/>
              <a:ext cx="629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Continuously enhance customer ordering experience by delivering smooth, relevant and personalized recommendations.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31" name="Google Shape;131;p18"/>
          <p:cNvGrpSpPr/>
          <p:nvPr/>
        </p:nvGrpSpPr>
        <p:grpSpPr>
          <a:xfrm>
            <a:off x="619675" y="2487648"/>
            <a:ext cx="7859375" cy="831302"/>
            <a:chOff x="619675" y="1420848"/>
            <a:chExt cx="7859375" cy="831302"/>
          </a:xfrm>
        </p:grpSpPr>
        <p:grpSp>
          <p:nvGrpSpPr>
            <p:cNvPr id="132" name="Google Shape;132;p18"/>
            <p:cNvGrpSpPr/>
            <p:nvPr/>
          </p:nvGrpSpPr>
          <p:grpSpPr>
            <a:xfrm>
              <a:off x="619675" y="1420848"/>
              <a:ext cx="1559675" cy="461702"/>
              <a:chOff x="619675" y="589173"/>
              <a:chExt cx="1559675" cy="461702"/>
            </a:xfrm>
          </p:grpSpPr>
          <p:sp>
            <p:nvSpPr>
              <p:cNvPr id="133" name="Google Shape;133;p18"/>
              <p:cNvSpPr txBox="1"/>
              <p:nvPr/>
            </p:nvSpPr>
            <p:spPr>
              <a:xfrm>
                <a:off x="1081350" y="589175"/>
                <a:ext cx="10980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Montserrat SemiBold"/>
                    <a:ea typeface="Montserrat SemiBold"/>
                    <a:cs typeface="Montserrat SemiBold"/>
                    <a:sym typeface="Montserrat SemiBold"/>
                  </a:rPr>
                  <a:t>Vision</a:t>
                </a:r>
                <a:endParaRPr sz="18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pic>
            <p:nvPicPr>
              <p:cNvPr id="134" name="Google Shape;134;p18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19675" y="589173"/>
                <a:ext cx="461669" cy="461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5" name="Google Shape;135;p18"/>
            <p:cNvSpPr txBox="1"/>
            <p:nvPr/>
          </p:nvSpPr>
          <p:spPr>
            <a:xfrm>
              <a:off x="2179350" y="1420850"/>
              <a:ext cx="62997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Lead digital transformation in dessert industry by offering most relevant and personalized ordering experience utilizing innovative data science solutions.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 amt="78000"/>
          </a:blip>
          <a:srcRect b="0" l="36701" r="4958" t="0"/>
          <a:stretch/>
        </p:blipFill>
        <p:spPr>
          <a:xfrm>
            <a:off x="0" y="0"/>
            <a:ext cx="45012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4610600" y="239350"/>
            <a:ext cx="438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AGENDA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4610600" y="701050"/>
            <a:ext cx="43812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Verdana"/>
              <a:buAutoNum type="arabicPeriod"/>
            </a:pPr>
            <a:r>
              <a:rPr lang="en" sz="1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Business Case (1 min)</a:t>
            </a:r>
            <a:endParaRPr sz="1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Verdana"/>
              <a:buAutoNum type="arabicPeriod"/>
            </a:pPr>
            <a:r>
              <a:rPr lang="en" sz="1500">
                <a:latin typeface="Verdana"/>
                <a:ea typeface="Verdana"/>
                <a:cs typeface="Verdana"/>
                <a:sym typeface="Verdana"/>
              </a:rPr>
              <a:t>UX Design Demo (5 min)</a:t>
            </a:r>
            <a:endParaRPr sz="1500"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Verdana"/>
              <a:buAutoNum type="arabicPeriod"/>
            </a:pPr>
            <a:r>
              <a:rPr lang="en" sz="1500">
                <a:latin typeface="Verdana"/>
                <a:ea typeface="Verdana"/>
                <a:cs typeface="Verdana"/>
                <a:sym typeface="Verdana"/>
              </a:rPr>
              <a:t>Data Enablement (2 min)</a:t>
            </a:r>
            <a:endParaRPr sz="1500"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Verdana"/>
              <a:buAutoNum type="arabicPeriod"/>
            </a:pPr>
            <a:r>
              <a:rPr lang="en" sz="1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Technical Design Demo (1 min)</a:t>
            </a:r>
            <a:endParaRPr sz="1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Verdana"/>
              <a:buAutoNum type="arabicPeriod"/>
            </a:pPr>
            <a:r>
              <a:rPr lang="en" sz="1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Feedback Insights (2 min)</a:t>
            </a:r>
            <a:endParaRPr sz="1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Verdana"/>
              <a:buAutoNum type="arabicPeriod"/>
            </a:pPr>
            <a:r>
              <a:rPr lang="en" sz="1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Future Iterations (1 min)</a:t>
            </a:r>
            <a:endParaRPr sz="1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Verdana"/>
              <a:buAutoNum type="arabicPeriod"/>
            </a:pPr>
            <a:r>
              <a:rPr lang="en" sz="1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Q &amp; A (8 min)</a:t>
            </a:r>
            <a:endParaRPr sz="1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5776450" y="2340850"/>
            <a:ext cx="193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Business Case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1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/>
          <p:nvPr/>
        </p:nvSpPr>
        <p:spPr>
          <a:xfrm>
            <a:off x="244050" y="234275"/>
            <a:ext cx="8655900" cy="46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21"/>
          <p:cNvGrpSpPr/>
          <p:nvPr/>
        </p:nvGrpSpPr>
        <p:grpSpPr>
          <a:xfrm>
            <a:off x="642575" y="2431805"/>
            <a:ext cx="2237950" cy="2098434"/>
            <a:chOff x="642576" y="2431825"/>
            <a:chExt cx="1997100" cy="1901100"/>
          </a:xfrm>
        </p:grpSpPr>
        <p:sp>
          <p:nvSpPr>
            <p:cNvPr id="156" name="Google Shape;156;p21"/>
            <p:cNvSpPr/>
            <p:nvPr/>
          </p:nvSpPr>
          <p:spPr>
            <a:xfrm>
              <a:off x="642576" y="2431825"/>
              <a:ext cx="1997100" cy="1901100"/>
            </a:xfrm>
            <a:prstGeom prst="ellipse">
              <a:avLst/>
            </a:prstGeom>
            <a:solidFill>
              <a:srgbClr val="FAEDCD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Overwhelming and Confusing</a:t>
              </a:r>
              <a:endParaRPr sz="13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57" name="Google Shape;157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36675" y="2750868"/>
              <a:ext cx="608900" cy="608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Google Shape;158;p21"/>
          <p:cNvGrpSpPr/>
          <p:nvPr/>
        </p:nvGrpSpPr>
        <p:grpSpPr>
          <a:xfrm>
            <a:off x="3230166" y="509583"/>
            <a:ext cx="2237950" cy="2098434"/>
            <a:chOff x="5452876" y="493625"/>
            <a:chExt cx="1997100" cy="1901100"/>
          </a:xfrm>
        </p:grpSpPr>
        <p:sp>
          <p:nvSpPr>
            <p:cNvPr id="159" name="Google Shape;159;p21"/>
            <p:cNvSpPr/>
            <p:nvPr/>
          </p:nvSpPr>
          <p:spPr>
            <a:xfrm>
              <a:off x="5452876" y="493625"/>
              <a:ext cx="1997100" cy="19011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Delightful Customer Experience</a:t>
              </a:r>
              <a:endParaRPr sz="13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60" name="Google Shape;160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146975" y="692750"/>
              <a:ext cx="608900" cy="608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1" name="Google Shape;161;p21"/>
          <p:cNvGrpSpPr/>
          <p:nvPr/>
        </p:nvGrpSpPr>
        <p:grpSpPr>
          <a:xfrm>
            <a:off x="4805965" y="2716182"/>
            <a:ext cx="2237950" cy="2098434"/>
            <a:chOff x="5403751" y="2183325"/>
            <a:chExt cx="1997100" cy="1901100"/>
          </a:xfrm>
        </p:grpSpPr>
        <p:sp>
          <p:nvSpPr>
            <p:cNvPr id="162" name="Google Shape;162;p21"/>
            <p:cNvSpPr/>
            <p:nvPr/>
          </p:nvSpPr>
          <p:spPr>
            <a:xfrm>
              <a:off x="5403751" y="2183325"/>
              <a:ext cx="1997100" cy="19011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Increased Revenue and Profitability</a:t>
              </a:r>
              <a:endParaRPr sz="13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63" name="Google Shape;163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097850" y="2460775"/>
              <a:ext cx="608900" cy="608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Google Shape;164;p21"/>
          <p:cNvGrpSpPr/>
          <p:nvPr/>
        </p:nvGrpSpPr>
        <p:grpSpPr>
          <a:xfrm>
            <a:off x="6368250" y="473250"/>
            <a:ext cx="2238000" cy="2171100"/>
            <a:chOff x="6407450" y="473250"/>
            <a:chExt cx="2238000" cy="2171100"/>
          </a:xfrm>
        </p:grpSpPr>
        <p:sp>
          <p:nvSpPr>
            <p:cNvPr id="165" name="Google Shape;165;p21"/>
            <p:cNvSpPr/>
            <p:nvPr/>
          </p:nvSpPr>
          <p:spPr>
            <a:xfrm>
              <a:off x="6407450" y="473250"/>
              <a:ext cx="2238000" cy="21711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On-Brand Competitiveness</a:t>
              </a:r>
              <a:endParaRPr sz="1300"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166" name="Google Shape;166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21998" y="808677"/>
              <a:ext cx="608900" cy="6089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7" name="Google Shape;167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59198">
            <a:off x="3026500" y="2654150"/>
            <a:ext cx="1233125" cy="123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2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>
            <a:off x="5678475" y="2340850"/>
            <a:ext cx="237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UX Design Demo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244050" y="234275"/>
            <a:ext cx="8655900" cy="46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3"/>
          <p:cNvSpPr txBox="1"/>
          <p:nvPr/>
        </p:nvSpPr>
        <p:spPr>
          <a:xfrm>
            <a:off x="5891975" y="931750"/>
            <a:ext cx="2772900" cy="52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Meet Fresh Experience</a:t>
            </a:r>
            <a:endParaRPr sz="1500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3238738" y="3777725"/>
            <a:ext cx="3685800" cy="461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https://haiboyu2628.wixsite.com/meet-fresh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350" y="1713625"/>
            <a:ext cx="4445569" cy="2973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3" name="Google Shape;18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4025" y="605850"/>
            <a:ext cx="5101986" cy="189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4" name="Google Shape;184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36275" y="2342200"/>
            <a:ext cx="4818446" cy="22679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5" name="Google Shape;185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94523" y="1713626"/>
            <a:ext cx="5070577" cy="189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4"/>
          <p:cNvPicPr preferRelativeResize="0"/>
          <p:nvPr/>
        </p:nvPicPr>
        <p:blipFill rotWithShape="1">
          <a:blip r:embed="rId3">
            <a:alphaModFix/>
          </a:blip>
          <a:srcRect b="0" l="0" r="50799" t="0"/>
          <a:stretch/>
        </p:blipFill>
        <p:spPr>
          <a:xfrm>
            <a:off x="0" y="0"/>
            <a:ext cx="4498848" cy="51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/>
        </p:nvSpPr>
        <p:spPr>
          <a:xfrm>
            <a:off x="5678475" y="2340850"/>
            <a:ext cx="237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erdana"/>
                <a:ea typeface="Verdana"/>
                <a:cs typeface="Verdana"/>
                <a:sym typeface="Verdana"/>
              </a:rPr>
              <a:t>Data Enablement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